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8"/>
  </p:notesMasterIdLst>
  <p:sldIdLst>
    <p:sldId id="356" r:id="rId2"/>
    <p:sldId id="355" r:id="rId3"/>
    <p:sldId id="359" r:id="rId4"/>
    <p:sldId id="258" r:id="rId5"/>
    <p:sldId id="257" r:id="rId6"/>
    <p:sldId id="304" r:id="rId7"/>
    <p:sldId id="260" r:id="rId8"/>
    <p:sldId id="261" r:id="rId9"/>
    <p:sldId id="262" r:id="rId10"/>
    <p:sldId id="263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3" r:id="rId19"/>
    <p:sldId id="325" r:id="rId20"/>
    <p:sldId id="324" r:id="rId21"/>
    <p:sldId id="322" r:id="rId22"/>
    <p:sldId id="320" r:id="rId23"/>
    <p:sldId id="326" r:id="rId24"/>
    <p:sldId id="327" r:id="rId25"/>
    <p:sldId id="330" r:id="rId26"/>
    <p:sldId id="357" r:id="rId27"/>
    <p:sldId id="328" r:id="rId28"/>
    <p:sldId id="329" r:id="rId29"/>
    <p:sldId id="358" r:id="rId30"/>
    <p:sldId id="321" r:id="rId31"/>
    <p:sldId id="331" r:id="rId32"/>
    <p:sldId id="332" r:id="rId33"/>
    <p:sldId id="333" r:id="rId34"/>
    <p:sldId id="334" r:id="rId35"/>
    <p:sldId id="335" r:id="rId36"/>
    <p:sldId id="310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11" r:id="rId55"/>
    <p:sldId id="353" r:id="rId56"/>
    <p:sldId id="31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2" autoAdjust="0"/>
    <p:restoredTop sz="89144" autoAdjust="0"/>
  </p:normalViewPr>
  <p:slideViewPr>
    <p:cSldViewPr snapToGrid="0">
      <p:cViewPr>
        <p:scale>
          <a:sx n="77" d="100"/>
          <a:sy n="77" d="100"/>
        </p:scale>
        <p:origin x="-936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26B3-D82B-4620-AC91-2E9C26557A78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AB73-1A34-4353-A050-A61330D947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44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5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07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4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33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49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66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15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6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9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74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17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9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09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52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707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74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1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part22.3E67EB56.5CA2BB7A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2C5699FBA7824AFA8504E10F0B447F8C@NickP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part12.0D33DBDB.52CB1FFA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S5MFzOvs63KmIzJ3KCC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part9.A6075157.51C80A2B@gmail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ZEj_a_Gdws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urldefense.proofpoint.com/v2/url?u=http-3A__app.expressemailmarketing.com_get.link-3Flinkid-3D8369523-26subscriberid-3D565758883-26campaignid-3D2273345-26linkurl-3Dhttp-3A__www.yesemails.com_&amp;d=BQMFaQ&amp;c=JL-fUnQvtjNLb7dA39cQUcqmjBVITE8MbOdX7Lx6ge8&amp;r=vYXX1IIgpVthikoWbnQtDw&amp;m=qvXINwFyFCvlHfKl81pM_zukcODpP45g1i8tbLm4Lb0&amp;s=Zglvwg-Bmphjwtu7QoTkQEwRz187ObazNK4op6iCV5c&amp;e=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cid:CBF98B35A191463590C7004DF3A7AE05@BobeNew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kedistan.net/?attachment_id=13609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cid:part15.E8D3A474.A2390C02@gmail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cid:image007.jpg@01D208DE.9298920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cid:F7244B91700A412786913784FEF3F11C@george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cid:part8.69C8CCBC.88D80E3A@gmail.co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cid:image005.jpg@01D33703.67E3104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bcdn.biz/Images/2015/11/4/0096a5e2-f488-4597-a21f-f20faa251772.jpg" TargetMode="Externa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brightside.me/article/20-brilliant-photographs-which-hugely-impressed-us-in-2015-54655/#image870605" TargetMode="Externa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calebwilde.com/wp-content/uploads/2014/10/58.jpg" TargetMode="Externa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2DA4.5CC50FC0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jt@unipi.gr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B972ACCAA671471E8BCCB239A104377F@LocalHos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lebwilde.com/wp-content/uploads/2014/10/2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989" y="1103870"/>
            <a:ext cx="80318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ETHICAL GLOBAL MANAGER: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SMILE, CREATE, CARE, HONOR, EXCEL, ACTUALIZE, ADAPT, 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RESPECT, HELP, DREAM, DARE!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John Thanopoulos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jt@unipi.gr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29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2019,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Athens, Greece</a:t>
            </a: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(1st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workshop at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HSSS Conference, University of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Piraeus to be followed by the workshops of Nikos Papazoglou and Depy Caminis)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226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211" y="533544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/>
            </a:r>
            <a:br>
              <a:rPr lang="el-GR" dirty="0"/>
            </a:br>
            <a:r>
              <a:rPr lang="en-US" dirty="0"/>
              <a:t> 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b="1" u="sng" dirty="0" smtClean="0">
                <a:solidFill>
                  <a:srgbClr val="C00000"/>
                </a:solidFill>
              </a:rPr>
              <a:t>CREATE</a:t>
            </a:r>
            <a:r>
              <a:rPr lang="el-GR" sz="9600" dirty="0">
                <a:solidFill>
                  <a:srgbClr val="C00000"/>
                </a:solidFill>
              </a:rPr>
              <a:t/>
            </a:r>
            <a:br>
              <a:rPr lang="el-GR" sz="9600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5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600" b="1" u="sng" dirty="0" smtClean="0"/>
              <a:t>C</a:t>
            </a:r>
            <a:r>
              <a:rPr lang="en-US" sz="3600" dirty="0" smtClean="0"/>
              <a:t>ultivate a positive attitude</a:t>
            </a:r>
            <a:endParaRPr lang="el-GR" sz="3600" b="1" u="sng" dirty="0"/>
          </a:p>
        </p:txBody>
      </p:sp>
      <p:pic>
        <p:nvPicPr>
          <p:cNvPr id="5" name="Picture Placeholder 4" descr="http://static.boredpanda.com/blog/wp-content/uploads/2015/05/XX-Photos-Proving-That-Couples-Can-Have-Fun-At-Any-Age2__60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9" b="1834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6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</a:t>
            </a:r>
            <a:r>
              <a:rPr lang="en-US" sz="3600" b="1" u="sng" dirty="0" smtClean="0"/>
              <a:t>R</a:t>
            </a:r>
            <a:r>
              <a:rPr lang="en-US" sz="3600" dirty="0" smtClean="0"/>
              <a:t>each your full potential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Placeholder 6" descr="cid:part22.3E67EB56.5CA2BB7A@gmail.com"/>
          <p:cNvPicPr>
            <a:picLocks noGrp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3069"/>
          <a:stretch>
            <a:fillRect/>
          </a:stretch>
        </p:blipFill>
        <p:spPr bwMode="auto">
          <a:xfrm>
            <a:off x="3805881" y="181232"/>
            <a:ext cx="5890054" cy="4406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89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20" y="4800600"/>
            <a:ext cx="9803026" cy="566738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E</a:t>
            </a:r>
            <a:r>
              <a:rPr lang="en-US" sz="3600" dirty="0" smtClean="0"/>
              <a:t>ducate yourself, aiming to self-actualize</a:t>
            </a:r>
            <a:endParaRPr lang="el-GR" sz="36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Placeholder 4" descr="http://en.bcdn.biz/Images/2014/1/26/2b9586da-5c10-447d-bddb-55e1cf4eff1b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 b="3767"/>
          <a:stretch>
            <a:fillRect/>
          </a:stretch>
        </p:blipFill>
        <p:spPr bwMode="auto">
          <a:xfrm>
            <a:off x="4810898" y="115330"/>
            <a:ext cx="3295134" cy="453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81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sz="4000" b="1" u="sng" dirty="0" smtClean="0"/>
              <a:t>A</a:t>
            </a:r>
            <a:r>
              <a:rPr lang="en-US" sz="4000" dirty="0" smtClean="0"/>
              <a:t>ppreciate!</a:t>
            </a:r>
            <a:endParaRPr lang="el-G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Placeholder 6" descr="Inline image 6"/>
          <p:cNvPicPr>
            <a:picLocks noGrp="1"/>
          </p:cNvPicPr>
          <p:nvPr>
            <p:ph type="pic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4744995" y="263525"/>
            <a:ext cx="3492543" cy="4497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54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</a:t>
            </a:r>
            <a:r>
              <a:rPr lang="en-US" sz="3200" b="1" u="sng" dirty="0" smtClean="0"/>
              <a:t>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hink-out-of-the box</a:t>
            </a:r>
            <a:endParaRPr lang="el-GR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Placeholder 5" descr="cid:part12.0D33DBDB.52CB1FFA@gmail.com"/>
          <p:cNvPicPr>
            <a:picLocks noGrp="1"/>
          </p:cNvPicPr>
          <p:nvPr>
            <p:ph type="pic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9375"/>
          <a:stretch>
            <a:fillRect/>
          </a:stretch>
        </p:blipFill>
        <p:spPr bwMode="auto">
          <a:xfrm>
            <a:off x="4770438" y="57150"/>
            <a:ext cx="3870325" cy="4713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26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	  </a:t>
            </a:r>
            <a:r>
              <a:rPr lang="en-US" sz="3200" b="1" u="sng" dirty="0" smtClean="0"/>
              <a:t>E</a:t>
            </a:r>
            <a:r>
              <a:rPr lang="en-US" sz="3200" dirty="0" smtClean="0"/>
              <a:t>mbrace world-wide opportunities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Picture Placeholder 8"/>
          <p:cNvPicPr>
            <a:picLocks noGrp="1"/>
          </p:cNvPicPr>
          <p:nvPr>
            <p:ph type="pic" idx="1"/>
          </p:nvPr>
        </p:nvPicPr>
        <p:blipFill>
          <a:blip r:embed="rId2"/>
          <a:srcRect t="7206" b="7206"/>
          <a:stretch>
            <a:fillRect/>
          </a:stretch>
        </p:blipFill>
        <p:spPr>
          <a:xfrm>
            <a:off x="3228975" y="165100"/>
            <a:ext cx="7159625" cy="4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586681" y="1581665"/>
            <a:ext cx="68456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u="sng" dirty="0" smtClean="0">
                <a:solidFill>
                  <a:srgbClr val="C00000"/>
                </a:solidFill>
              </a:rPr>
              <a:t>CARE</a:t>
            </a:r>
            <a:r>
              <a:rPr lang="el-GR" sz="9600" dirty="0">
                <a:solidFill>
                  <a:srgbClr val="C00000"/>
                </a:solidFill>
              </a:rPr>
              <a:t/>
            </a:r>
            <a:br>
              <a:rPr lang="el-GR" sz="9600" dirty="0">
                <a:solidFill>
                  <a:srgbClr val="C00000"/>
                </a:solidFill>
              </a:rPr>
            </a:b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87227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</a:t>
            </a:r>
            <a:r>
              <a:rPr lang="en-US" sz="2800" b="1" u="sng" dirty="0" smtClean="0"/>
              <a:t>C</a:t>
            </a:r>
            <a:r>
              <a:rPr lang="en-US" sz="2800" dirty="0" smtClean="0"/>
              <a:t>onvert </a:t>
            </a:r>
            <a:r>
              <a:rPr lang="en-US" sz="2800" dirty="0"/>
              <a:t>experience to service 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cid:S5MFzOvs63KmIzJ3KCCP"/>
          <p:cNvPicPr>
            <a:picLocks noGrp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b="5805"/>
          <a:stretch>
            <a:fillRect/>
          </a:stretch>
        </p:blipFill>
        <p:spPr bwMode="auto">
          <a:xfrm>
            <a:off x="3706813" y="180975"/>
            <a:ext cx="6499225" cy="430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62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                   </a:t>
            </a:r>
            <a:r>
              <a:rPr lang="en-US" sz="2800" b="1" u="sng" dirty="0" smtClean="0"/>
              <a:t>A</a:t>
            </a:r>
            <a:r>
              <a:rPr lang="en-US" sz="2800" dirty="0" smtClean="0"/>
              <a:t>ctualize </a:t>
            </a:r>
            <a:r>
              <a:rPr lang="en-US" sz="2800" dirty="0"/>
              <a:t>your potential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Placeholder 5" descr="http://static.boredpanda.com/blog/wp-content/uploads/2015/05/old-couples-having-fun-30__60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 b="4021"/>
          <a:stretch>
            <a:fillRect/>
          </a:stretch>
        </p:blipFill>
        <p:spPr bwMode="auto">
          <a:xfrm>
            <a:off x="3270250" y="147638"/>
            <a:ext cx="7043738" cy="4630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9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aspects of management 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291" y="1861751"/>
            <a:ext cx="10330249" cy="490975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Business realities of the last 100 years</a:t>
            </a:r>
          </a:p>
          <a:p>
            <a:r>
              <a:rPr lang="en-US" sz="2800" b="1" dirty="0" smtClean="0"/>
              <a:t>Relativity of sizes-</a:t>
            </a:r>
            <a:r>
              <a:rPr lang="en-US" sz="2800" b="1" dirty="0" err="1" smtClean="0"/>
              <a:t>eg</a:t>
            </a:r>
            <a:r>
              <a:rPr lang="en-US" sz="2800" b="1" dirty="0" smtClean="0"/>
              <a:t>: </a:t>
            </a:r>
            <a:r>
              <a:rPr lang="en-US" sz="2800" dirty="0" smtClean="0"/>
              <a:t>(about-in billions $)</a:t>
            </a:r>
            <a:r>
              <a:rPr lang="en-US" sz="2800" b="1" dirty="0" smtClean="0"/>
              <a:t> Greek GNP 200, versus largest global corporation, Wal-Mart 500</a:t>
            </a:r>
          </a:p>
          <a:p>
            <a:r>
              <a:rPr lang="en-US" sz="2800" b="1" dirty="0" smtClean="0"/>
              <a:t>Most admired companies</a:t>
            </a:r>
          </a:p>
          <a:p>
            <a:r>
              <a:rPr lang="en-US" sz="2800" b="1" dirty="0" smtClean="0"/>
              <a:t>Corporate governance issues</a:t>
            </a:r>
          </a:p>
          <a:p>
            <a:r>
              <a:rPr lang="en-US" sz="2800" b="1" dirty="0" smtClean="0"/>
              <a:t>Ethics and business ethics</a:t>
            </a:r>
          </a:p>
          <a:p>
            <a:r>
              <a:rPr lang="en-US" sz="2800" b="1" dirty="0" smtClean="0"/>
              <a:t>Others: </a:t>
            </a:r>
            <a:r>
              <a:rPr lang="en-US" sz="2800" b="1" dirty="0" err="1" smtClean="0"/>
              <a:t>eg</a:t>
            </a:r>
            <a:r>
              <a:rPr lang="en-US" sz="2800" b="1" dirty="0" smtClean="0"/>
              <a:t>, Happiness=f(material wealth ?)</a:t>
            </a:r>
          </a:p>
          <a:p>
            <a:r>
              <a:rPr lang="en-US" sz="2800" b="1" dirty="0" smtClean="0"/>
              <a:t>Managerial self-actualization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60942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             </a:t>
            </a:r>
            <a:r>
              <a:rPr lang="en-US" sz="2800" b="1" u="sng" dirty="0" smtClean="0"/>
              <a:t>R</a:t>
            </a:r>
            <a:r>
              <a:rPr lang="en-US" sz="2800" dirty="0" smtClean="0"/>
              <a:t>espect everything!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http://static.boredpanda.com/blog/wp-content/uploads/2015/05/old-couples-having-fun-24__60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>
            <a:fillRect/>
          </a:stretch>
        </p:blipFill>
        <p:spPr bwMode="auto">
          <a:xfrm>
            <a:off x="2908300" y="0"/>
            <a:ext cx="7150100" cy="471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29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                     </a:t>
            </a:r>
            <a:r>
              <a:rPr lang="en-US" b="1" u="sng" dirty="0" smtClean="0"/>
              <a:t>E</a:t>
            </a:r>
            <a:r>
              <a:rPr lang="en-US" dirty="0" smtClean="0"/>
              <a:t>ncourage self-</a:t>
            </a:r>
            <a:r>
              <a:rPr lang="en-US" b="1" u="sng" dirty="0" smtClean="0"/>
              <a:t>E</a:t>
            </a:r>
            <a:r>
              <a:rPr lang="en-US" dirty="0" smtClean="0"/>
              <a:t>ducation!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Placeholder 5" descr="http://static.tinyletter.com/AZJunk/img/beam/3957549/7image01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b="5299"/>
          <a:stretch>
            <a:fillRect/>
          </a:stretch>
        </p:blipFill>
        <p:spPr bwMode="auto">
          <a:xfrm>
            <a:off x="4251325" y="66675"/>
            <a:ext cx="5287963" cy="472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784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224215" y="1219200"/>
            <a:ext cx="77929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9600" b="1" u="sng" dirty="0" smtClean="0">
                <a:solidFill>
                  <a:srgbClr val="C00000"/>
                </a:solidFill>
              </a:rPr>
              <a:t>HONOR</a:t>
            </a:r>
            <a:r>
              <a:rPr lang="el-GR" sz="9600" dirty="0">
                <a:solidFill>
                  <a:srgbClr val="C00000"/>
                </a:solidFill>
              </a:rPr>
              <a:t/>
            </a:r>
            <a:br>
              <a:rPr lang="el-GR" sz="9600" dirty="0">
                <a:solidFill>
                  <a:srgbClr val="C00000"/>
                </a:solidFill>
              </a:rPr>
            </a:b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83995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                      </a:t>
            </a:r>
            <a:r>
              <a:rPr lang="en-US" sz="2800" b="1" u="sng" dirty="0" smtClean="0"/>
              <a:t>H</a:t>
            </a:r>
            <a:r>
              <a:rPr lang="en-US" sz="2800" dirty="0" smtClean="0"/>
              <a:t>urt no one!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https://pbs.twimg.com/media/BJNp5quCQAE7MsY.jpg:large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b="2107"/>
          <a:stretch>
            <a:fillRect/>
          </a:stretch>
        </p:blipFill>
        <p:spPr bwMode="auto">
          <a:xfrm>
            <a:off x="3419475" y="165100"/>
            <a:ext cx="6317649" cy="4686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36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b="1" u="sng" dirty="0" smtClean="0"/>
              <a:t>O</a:t>
            </a:r>
            <a:r>
              <a:rPr lang="en-US" sz="2800" dirty="0" smtClean="0"/>
              <a:t>bserve </a:t>
            </a:r>
            <a:r>
              <a:rPr lang="en-US" sz="2800" dirty="0"/>
              <a:t>the world from different angles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Placeholder 5" descr="cid:part9.A6075157.51C80A2B@gmail.com"/>
          <p:cNvPicPr>
            <a:picLocks noGrp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3863"/>
          <a:stretch>
            <a:fillRect/>
          </a:stretch>
        </p:blipFill>
        <p:spPr bwMode="auto">
          <a:xfrm>
            <a:off x="2949575" y="0"/>
            <a:ext cx="6450013" cy="485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162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Thou </a:t>
            </a:r>
            <a:r>
              <a:rPr lang="en-US" sz="2800" dirty="0"/>
              <a:t>shalt love thy </a:t>
            </a:r>
            <a:r>
              <a:rPr lang="en-US" sz="2800" b="1" u="sng" dirty="0"/>
              <a:t>N</a:t>
            </a:r>
            <a:r>
              <a:rPr lang="en-US" sz="2800" dirty="0"/>
              <a:t>eighbor (Leviticus xix 19)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Placeholder 5"/>
          <p:cNvPicPr>
            <a:picLocks noGrp="1"/>
          </p:cNvPicPr>
          <p:nvPr>
            <p:ph type="pic" idx="1"/>
          </p:nvPr>
        </p:nvPicPr>
        <p:blipFill>
          <a:blip r:embed="rId2"/>
          <a:srcRect t="4189" b="4189"/>
          <a:stretch>
            <a:fillRect/>
          </a:stretch>
        </p:blipFill>
        <p:spPr>
          <a:xfrm>
            <a:off x="3303588" y="214313"/>
            <a:ext cx="6581775" cy="45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6548" y="1744174"/>
            <a:ext cx="83886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add </a:t>
            </a:r>
            <a:r>
              <a:rPr lang="en-US" sz="4400" b="1" dirty="0"/>
              <a:t>here the 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“ticket without a seat” video </a:t>
            </a:r>
          </a:p>
          <a:p>
            <a:pPr algn="ctr"/>
            <a:endParaRPr lang="en-US" sz="4000" u="sng" dirty="0">
              <a:hlinkClick r:id="rId2"/>
            </a:endParaRPr>
          </a:p>
          <a:p>
            <a:pPr algn="ctr"/>
            <a:r>
              <a:rPr lang="el-GR" sz="2400" u="sng" dirty="0" smtClean="0">
                <a:hlinkClick r:id="rId2"/>
              </a:rPr>
              <a:t>https</a:t>
            </a:r>
            <a:r>
              <a:rPr lang="el-GR" sz="2400" u="sng" dirty="0">
                <a:hlinkClick r:id="rId2"/>
              </a:rPr>
              <a:t>://www.youtube.com/watch?v=xZEj_a_Gdws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948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             </a:t>
            </a:r>
            <a:r>
              <a:rPr lang="en-US" sz="2800" b="1" u="sng" dirty="0" smtClean="0"/>
              <a:t>O</a:t>
            </a:r>
            <a:r>
              <a:rPr lang="en-US" sz="2800" dirty="0" smtClean="0"/>
              <a:t>nly move forward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Changing                                                          street lamps                                                          1910's style.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4507"/>
          <a:stretch>
            <a:fillRect/>
          </a:stretch>
        </p:blipFill>
        <p:spPr bwMode="auto">
          <a:xfrm>
            <a:off x="4259263" y="66675"/>
            <a:ext cx="3986212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004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sz="2800" b="1" u="sng" dirty="0" smtClean="0"/>
              <a:t>R</a:t>
            </a:r>
            <a:r>
              <a:rPr lang="en-US" sz="2800" dirty="0" smtClean="0"/>
              <a:t>einvent plausible positions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t="1882" b="1882"/>
          <a:stretch>
            <a:fillRect/>
          </a:stretch>
        </p:blipFill>
        <p:spPr>
          <a:xfrm>
            <a:off x="3171825" y="0"/>
            <a:ext cx="66643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8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7278" y="3244334"/>
            <a:ext cx="96486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…. music from </a:t>
            </a:r>
            <a:r>
              <a:rPr lang="en-US" sz="4400" b="1" dirty="0"/>
              <a:t>Edith </a:t>
            </a:r>
            <a:r>
              <a:rPr lang="en-US" sz="4400" b="1" dirty="0" smtClean="0"/>
              <a:t>Piaf </a:t>
            </a:r>
          </a:p>
          <a:p>
            <a:r>
              <a:rPr lang="en-US" sz="4400" b="1" dirty="0" smtClean="0"/>
              <a:t>"Non</a:t>
            </a:r>
            <a:r>
              <a:rPr lang="en-US" sz="4400" b="1" dirty="0"/>
              <a:t>, je ne </a:t>
            </a:r>
            <a:r>
              <a:rPr lang="en-US" sz="4400" b="1" u="sng" dirty="0" err="1"/>
              <a:t>R</a:t>
            </a:r>
            <a:r>
              <a:rPr lang="en-US" sz="4400" b="1" dirty="0" err="1"/>
              <a:t>egrette</a:t>
            </a:r>
            <a:r>
              <a:rPr lang="en-US" sz="4400" b="1" dirty="0"/>
              <a:t> </a:t>
            </a:r>
            <a:r>
              <a:rPr lang="en-US" sz="4400" b="1" dirty="0" err="1"/>
              <a:t>rien</a:t>
            </a:r>
            <a:r>
              <a:rPr lang="en-US" sz="4400" b="1" dirty="0" smtClean="0"/>
              <a:t>", “ 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83286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322" y="1028343"/>
            <a:ext cx="97801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“Management's </a:t>
            </a:r>
            <a:r>
              <a:rPr lang="en-US" sz="2400" b="1" dirty="0"/>
              <a:t>As, </a:t>
            </a:r>
            <a:r>
              <a:rPr lang="en-US" sz="2400" b="1" dirty="0" err="1"/>
              <a:t>Bs</a:t>
            </a:r>
            <a:r>
              <a:rPr lang="en-US" sz="2400" b="1" dirty="0"/>
              <a:t>, Cs</a:t>
            </a:r>
            <a:r>
              <a:rPr lang="en-US" sz="2400" b="1" dirty="0" smtClean="0"/>
              <a:t>”:</a:t>
            </a:r>
            <a:endParaRPr lang="el-GR" sz="2400" b="1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A</a:t>
            </a:r>
            <a:r>
              <a:rPr lang="en-US" sz="2400" dirty="0" smtClean="0"/>
              <a:t>, stands for self-</a:t>
            </a:r>
            <a:r>
              <a:rPr lang="en-US" sz="2400" b="1" dirty="0" smtClean="0"/>
              <a:t>A</a:t>
            </a:r>
            <a:r>
              <a:rPr lang="en-US" sz="2400" dirty="0" smtClean="0"/>
              <a:t>ctualization (often self-conceptualization).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B</a:t>
            </a:r>
            <a:r>
              <a:rPr lang="en-US" sz="2400" dirty="0"/>
              <a:t>, </a:t>
            </a:r>
            <a:r>
              <a:rPr lang="en-US" sz="2400" dirty="0" smtClean="0"/>
              <a:t>stands for </a:t>
            </a:r>
            <a:r>
              <a:rPr lang="en-US" sz="2400" b="1" dirty="0"/>
              <a:t>B</a:t>
            </a:r>
            <a:r>
              <a:rPr lang="en-US" sz="2400" dirty="0"/>
              <a:t>eyond </a:t>
            </a:r>
            <a:r>
              <a:rPr lang="en-US" sz="2400" dirty="0" smtClean="0"/>
              <a:t>the above, </a:t>
            </a:r>
            <a:r>
              <a:rPr lang="en-US" sz="2400" dirty="0"/>
              <a:t>primarily dealing with the new </a:t>
            </a:r>
            <a:r>
              <a:rPr lang="en-US" sz="2400" dirty="0" smtClean="0"/>
              <a:t>Information Technology (IT), Artificial Intelligence (AI), Augmented Reality (AR). </a:t>
            </a:r>
          </a:p>
          <a:p>
            <a:endParaRPr lang="el-GR" sz="2400" dirty="0"/>
          </a:p>
          <a:p>
            <a:r>
              <a:rPr lang="en-US" sz="2400" b="1" dirty="0" smtClean="0"/>
              <a:t>C,</a:t>
            </a:r>
            <a:r>
              <a:rPr lang="en-US" sz="2400" dirty="0" smtClean="0"/>
              <a:t> </a:t>
            </a:r>
            <a:r>
              <a:rPr lang="en-US" sz="2400" dirty="0"/>
              <a:t>stands for </a:t>
            </a:r>
            <a:r>
              <a:rPr lang="en-US" sz="2400" b="1" dirty="0" smtClean="0"/>
              <a:t>C</a:t>
            </a:r>
            <a:r>
              <a:rPr lang="en-US" sz="2400" dirty="0" smtClean="0"/>
              <a:t>enters our attention into </a:t>
            </a:r>
            <a:r>
              <a:rPr lang="en-US" sz="2400" b="1" dirty="0"/>
              <a:t>D</a:t>
            </a:r>
            <a:r>
              <a:rPr lang="en-US" sz="2400" dirty="0"/>
              <a:t>eveloping appropriate </a:t>
            </a:r>
            <a:r>
              <a:rPr lang="en-US" sz="2400" b="1" dirty="0"/>
              <a:t>E</a:t>
            </a:r>
            <a:r>
              <a:rPr lang="en-US" sz="2400" dirty="0"/>
              <a:t>ducation </a:t>
            </a:r>
            <a:r>
              <a:rPr lang="en-US" sz="2400" dirty="0" smtClean="0"/>
              <a:t>for the new societal (not only management) era.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971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380734" y="1425146"/>
            <a:ext cx="67632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u="sng" dirty="0" smtClean="0">
                <a:solidFill>
                  <a:srgbClr val="C00000"/>
                </a:solidFill>
              </a:rPr>
              <a:t>EXCEL</a:t>
            </a:r>
            <a:r>
              <a:rPr lang="el-GR" sz="9600" dirty="0">
                <a:solidFill>
                  <a:srgbClr val="C00000"/>
                </a:solidFill>
              </a:rPr>
              <a:t/>
            </a:r>
            <a:br>
              <a:rPr lang="el-GR" sz="9600" dirty="0">
                <a:solidFill>
                  <a:srgbClr val="C00000"/>
                </a:solidFill>
              </a:rPr>
            </a:b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689233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sz="2800" b="1" u="sng" dirty="0" smtClean="0"/>
              <a:t>E</a:t>
            </a:r>
            <a:r>
              <a:rPr lang="en-US" sz="2800" dirty="0" smtClean="0"/>
              <a:t>xpert advice (</a:t>
            </a:r>
            <a:r>
              <a:rPr lang="en-US" sz="2800" b="1" u="sng" dirty="0" smtClean="0"/>
              <a:t>E</a:t>
            </a:r>
            <a:r>
              <a:rPr lang="en-US" sz="2800" dirty="0" smtClean="0"/>
              <a:t>gotistical thinking)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http://app.expressemailmarketing.com/get.link?linkid=8369523&amp;subscriberid=565758883&amp;campaignid=2273345&amp;linkurl=http://www.yesemails.com/">
            <a:hlinkClick r:id="rId2" tgtFrame="_blank" tooltip="http://app.expressemailmarketing.com/get.link?linkid=8369523&amp;amp;subscriberid=565758883&amp;amp;campaignid=2273345&amp;amp;linkurl=http://www.yesemails.com/"/>
          </p:cNvPr>
          <p:cNvPicPr>
            <a:picLocks noGrp="1"/>
          </p:cNvPicPr>
          <p:nvPr>
            <p:ph type="pic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r="2374"/>
          <a:stretch>
            <a:fillRect/>
          </a:stretch>
        </p:blipFill>
        <p:spPr bwMode="auto">
          <a:xfrm>
            <a:off x="3163888" y="0"/>
            <a:ext cx="5757862" cy="478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605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        </a:t>
            </a:r>
            <a:r>
              <a:rPr lang="en-US" sz="2800" b="1" u="sng" dirty="0" smtClean="0"/>
              <a:t>X</a:t>
            </a:r>
            <a:r>
              <a:rPr lang="en-US" sz="2800" dirty="0" smtClean="0"/>
              <a:t>enophobic</a:t>
            </a:r>
            <a:r>
              <a:rPr lang="en-US" sz="2800" dirty="0"/>
              <a:t>? Try the opposite!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nizar-ali-bahr-guerre-3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335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022" y="4792362"/>
            <a:ext cx="9308755" cy="566738"/>
          </a:xfrm>
        </p:spPr>
        <p:txBody>
          <a:bodyPr>
            <a:normAutofit fontScale="90000"/>
          </a:bodyPr>
          <a:lstStyle/>
          <a:p>
            <a:r>
              <a:rPr lang="en-US" sz="3100" b="1" u="sng" dirty="0" smtClean="0"/>
              <a:t>C</a:t>
            </a:r>
            <a:r>
              <a:rPr lang="en-US" sz="3100" dirty="0" smtClean="0"/>
              <a:t>ox</a:t>
            </a:r>
            <a:r>
              <a:rPr lang="en-US" sz="3100" dirty="0"/>
              <a:t>, Jessica (born without hands, flying a plane, </a:t>
            </a:r>
            <a:r>
              <a:rPr lang="en-US" sz="3100" dirty="0" err="1"/>
              <a:t>etc</a:t>
            </a:r>
            <a:r>
              <a:rPr lang="en-US" sz="3100" dirty="0"/>
              <a:t>)</a:t>
            </a:r>
            <a:endParaRPr lang="el-GR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jessica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" b="4781"/>
          <a:stretch>
            <a:fillRect/>
          </a:stretch>
        </p:blipFill>
        <p:spPr bwMode="auto">
          <a:xfrm>
            <a:off x="2924175" y="66675"/>
            <a:ext cx="7735888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40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sz="2800" b="1" u="sng" dirty="0" smtClean="0"/>
              <a:t>E</a:t>
            </a:r>
            <a:r>
              <a:rPr lang="en-US" sz="2800" dirty="0" smtClean="0"/>
              <a:t>ncourage appreciation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[]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7614"/>
          <a:stretch>
            <a:fillRect/>
          </a:stretch>
        </p:blipFill>
        <p:spPr bwMode="auto">
          <a:xfrm>
            <a:off x="4029075" y="0"/>
            <a:ext cx="4192588" cy="483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631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</a:t>
            </a:r>
            <a:r>
              <a:rPr lang="en-US" sz="2800" b="1" u="sng" dirty="0" smtClean="0"/>
              <a:t>L</a:t>
            </a:r>
            <a:r>
              <a:rPr lang="en-US" sz="2800" dirty="0" smtClean="0"/>
              <a:t>ife </a:t>
            </a:r>
            <a:r>
              <a:rPr lang="en-US" sz="2800" dirty="0"/>
              <a:t>is short … live it to its fullest!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Placeholder 6" descr="http://static.boredpanda.com/blog/wp-content/uploads/2015/05/laufrad1__700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b="10727"/>
          <a:stretch>
            <a:fillRect/>
          </a:stretch>
        </p:blipFill>
        <p:spPr bwMode="auto">
          <a:xfrm>
            <a:off x="3724275" y="0"/>
            <a:ext cx="4117975" cy="486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215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519" y="1318054"/>
            <a:ext cx="8748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C00000"/>
                </a:solidFill>
              </a:rPr>
              <a:t>Three CONCEPTS that IMPRESSED YOU MOST ???</a:t>
            </a:r>
            <a:r>
              <a:rPr lang="el-GR" sz="7200" dirty="0">
                <a:solidFill>
                  <a:srgbClr val="C00000"/>
                </a:solidFill>
              </a:rPr>
              <a:t/>
            </a:r>
            <a:br>
              <a:rPr lang="el-GR" sz="7200" dirty="0">
                <a:solidFill>
                  <a:srgbClr val="C00000"/>
                </a:solidFill>
              </a:rPr>
            </a:br>
            <a:r>
              <a:rPr lang="en-US" sz="7200" dirty="0"/>
              <a:t/>
            </a:r>
            <a:br>
              <a:rPr lang="en-US" sz="7200" dirty="0"/>
            </a:b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4138955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ACTUALIZE !</a:t>
            </a:r>
            <a:endParaRPr lang="el-GR" sz="96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097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/>
              <a:t>             A</a:t>
            </a:r>
            <a:r>
              <a:rPr lang="en-US" sz="3600" dirty="0" smtClean="0"/>
              <a:t>void </a:t>
            </a:r>
            <a:r>
              <a:rPr lang="en-US" sz="3600" dirty="0"/>
              <a:t>being a slave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Placeholder 5" descr="cid:part15.E8D3A474.A2390C02@gmail.com"/>
          <p:cNvPicPr>
            <a:picLocks noGrp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r="318"/>
          <a:stretch>
            <a:fillRect/>
          </a:stretch>
        </p:blipFill>
        <p:spPr bwMode="auto">
          <a:xfrm>
            <a:off x="4316628" y="345989"/>
            <a:ext cx="4687330" cy="4374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946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            </a:t>
            </a:r>
            <a:r>
              <a:rPr lang="en-US" sz="3600" b="1" u="sng" dirty="0" smtClean="0"/>
              <a:t>C</a:t>
            </a:r>
            <a:r>
              <a:rPr lang="en-US" sz="3600" dirty="0" smtClean="0"/>
              <a:t>onsistency </a:t>
            </a:r>
            <a:r>
              <a:rPr lang="en-US" sz="3600" dirty="0"/>
              <a:t>is a must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cid:image007.jpg@01D208DE.92989200"/>
          <p:cNvPicPr>
            <a:picLocks noGrp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b="12616"/>
          <a:stretch>
            <a:fillRect/>
          </a:stretch>
        </p:blipFill>
        <p:spPr bwMode="auto">
          <a:xfrm>
            <a:off x="4473575" y="379413"/>
            <a:ext cx="4357688" cy="434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50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271" y="2746726"/>
            <a:ext cx="9338296" cy="23113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10700" b="1" u="sng" dirty="0" smtClean="0">
                <a:solidFill>
                  <a:srgbClr val="C00000"/>
                </a:solidFill>
              </a:rPr>
              <a:t>SMILE</a:t>
            </a:r>
            <a:r>
              <a:rPr lang="el-GR" sz="10700" dirty="0">
                <a:solidFill>
                  <a:srgbClr val="C00000"/>
                </a:solidFill>
              </a:rPr>
              <a:t/>
            </a:r>
            <a:br>
              <a:rPr lang="el-GR" sz="10700" dirty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6860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               </a:t>
            </a:r>
            <a:r>
              <a:rPr lang="en-US" sz="3600" b="1" u="sng" dirty="0" smtClean="0"/>
              <a:t>T</a:t>
            </a:r>
            <a:r>
              <a:rPr lang="en-US" sz="3600" dirty="0" smtClean="0"/>
              <a:t>hink </a:t>
            </a:r>
            <a:r>
              <a:rPr lang="en-US" sz="3600" dirty="0"/>
              <a:t>of successes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t="5086" b="5086"/>
          <a:stretch>
            <a:fillRect/>
          </a:stretch>
        </p:blipFill>
        <p:spPr>
          <a:xfrm>
            <a:off x="3220995" y="444843"/>
            <a:ext cx="6647935" cy="43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500" y="4833551"/>
            <a:ext cx="8915400" cy="5667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u="sng" dirty="0" smtClean="0"/>
              <a:t>U</a:t>
            </a:r>
            <a:r>
              <a:rPr lang="en-US" sz="3600" dirty="0" smtClean="0"/>
              <a:t>ltimata </a:t>
            </a:r>
            <a:r>
              <a:rPr lang="en-US" sz="3600" dirty="0"/>
              <a:t>should be avoided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7400" b="1" dirty="0" smtClean="0"/>
              <a:t>                                          (</a:t>
            </a:r>
            <a:r>
              <a:rPr lang="en-US" sz="7400" b="1" dirty="0"/>
              <a:t>this is graffiti!) </a:t>
            </a:r>
            <a:endParaRPr lang="el-GR" sz="7400" b="1" dirty="0"/>
          </a:p>
          <a:p>
            <a:endParaRPr lang="el-GR" dirty="0"/>
          </a:p>
        </p:txBody>
      </p:sp>
      <p:pic>
        <p:nvPicPr>
          <p:cNvPr id="5" name="Picture Placeholder 4" descr="http://thechive.files.wordpress.com/2011/10/amazing-3d-art-19.jpg?w=500&amp;h=500"/>
          <p:cNvPicPr>
            <a:picLocks noGrp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8" b="17048"/>
          <a:stretch>
            <a:fillRect/>
          </a:stretch>
        </p:blipFill>
        <p:spPr bwMode="auto">
          <a:xfrm>
            <a:off x="3657600" y="635000"/>
            <a:ext cx="6021388" cy="3970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036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              </a:t>
            </a:r>
            <a:r>
              <a:rPr lang="en-US" sz="3600" b="1" u="sng" dirty="0" smtClean="0"/>
              <a:t>A</a:t>
            </a:r>
            <a:r>
              <a:rPr lang="en-US" sz="3600" dirty="0" smtClean="0"/>
              <a:t>rchitectural </a:t>
            </a:r>
            <a:r>
              <a:rPr lang="en-US" sz="3600" dirty="0"/>
              <a:t>logic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/>
              <a:t>                         (</a:t>
            </a:r>
            <a:r>
              <a:rPr lang="en-US" sz="2000" b="1" dirty="0" err="1"/>
              <a:t>Cybertecture</a:t>
            </a:r>
            <a:r>
              <a:rPr lang="en-US" sz="2000" b="1" dirty="0"/>
              <a:t> Egg - Mumbai, India)</a:t>
            </a:r>
            <a:endParaRPr lang="el-GR" sz="2000" b="1" dirty="0"/>
          </a:p>
          <a:p>
            <a:endParaRPr lang="el-GR" dirty="0"/>
          </a:p>
        </p:txBody>
      </p:sp>
      <p:pic>
        <p:nvPicPr>
          <p:cNvPr id="6" name="Picture Placeholder 5" descr="modern&#10; architecture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3264"/>
          <a:stretch>
            <a:fillRect/>
          </a:stretch>
        </p:blipFill>
        <p:spPr bwMode="auto">
          <a:xfrm>
            <a:off x="3015049" y="164757"/>
            <a:ext cx="7900086" cy="462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362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359" y="4899454"/>
            <a:ext cx="8915400" cy="5667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          </a:t>
            </a:r>
            <a:r>
              <a:rPr lang="en-US" sz="3600" b="1" u="sng" dirty="0" smtClean="0"/>
              <a:t>A</a:t>
            </a:r>
            <a:r>
              <a:rPr lang="en-US" sz="3600" dirty="0" smtClean="0"/>
              <a:t>ct </a:t>
            </a:r>
            <a:r>
              <a:rPr lang="en-US" sz="3600" dirty="0"/>
              <a:t>in a timely manner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Placeholder 6" descr="cid:part8.69C8CCBC.88D80E3A@gmail.com"/>
          <p:cNvPicPr>
            <a:picLocks noGrp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b="437"/>
          <a:stretch>
            <a:fillRect/>
          </a:stretch>
        </p:blipFill>
        <p:spPr bwMode="auto">
          <a:xfrm>
            <a:off x="4349750" y="98425"/>
            <a:ext cx="4414838" cy="479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75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</a:t>
            </a:r>
            <a:r>
              <a:rPr lang="en-US" sz="3600" b="1" u="sng" dirty="0" smtClean="0"/>
              <a:t>L</a:t>
            </a:r>
            <a:r>
              <a:rPr lang="en-US" sz="3600" dirty="0" smtClean="0"/>
              <a:t>earn to coexist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Placeholder 5" descr="Description: animal&#10;                                                          brothers (3)"/>
          <p:cNvPicPr>
            <a:picLocks noGrp="1"/>
          </p:cNvPicPr>
          <p:nvPr>
            <p:ph type="pic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1" b="172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986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            </a:t>
            </a:r>
            <a:r>
              <a:rPr lang="en-US" sz="3600" b="1" u="sng" dirty="0" smtClean="0"/>
              <a:t>I</a:t>
            </a:r>
            <a:r>
              <a:rPr lang="en-US" sz="3600" dirty="0" smtClean="0"/>
              <a:t>nvent </a:t>
            </a:r>
            <a:r>
              <a:rPr lang="en-US" sz="3600" dirty="0"/>
              <a:t>easy solutions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http://img.odometer.com/quill/e/4/4/c/d/9/e44cd996/9e2d7b0f50b849b6a3d1bbbfbe36db938296853a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 b="6326"/>
          <a:stretch>
            <a:fillRect/>
          </a:stretch>
        </p:blipFill>
        <p:spPr bwMode="auto">
          <a:xfrm>
            <a:off x="3525838" y="395288"/>
            <a:ext cx="6243637" cy="409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92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           </a:t>
            </a:r>
            <a:r>
              <a:rPr lang="en-US" sz="3600" b="1" u="sng" dirty="0" smtClean="0"/>
              <a:t>Z</a:t>
            </a:r>
            <a:r>
              <a:rPr lang="en-US" sz="3600" dirty="0" smtClean="0"/>
              <a:t>ero </a:t>
            </a:r>
            <a:r>
              <a:rPr lang="en-US" sz="3600" dirty="0"/>
              <a:t>in to your objective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t="7289" b="7289"/>
          <a:stretch>
            <a:fillRect/>
          </a:stretch>
        </p:blipFill>
        <p:spPr>
          <a:xfrm>
            <a:off x="3665838" y="123569"/>
            <a:ext cx="6441989" cy="46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4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                      </a:t>
            </a:r>
            <a:r>
              <a:rPr lang="en-US" sz="3600" b="1" u="sng" dirty="0" smtClean="0"/>
              <a:t>E</a:t>
            </a:r>
            <a:r>
              <a:rPr lang="en-US" sz="3600" dirty="0" smtClean="0"/>
              <a:t>volution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Placeholder 5" descr="http://3.bp.blogspot.com/-xxa8FQEVHK0/U6aIV7sZt5I/AAAAAAACOmU/ac-7w6US-tE/s1600/ATT0003233+(1)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b="8682"/>
          <a:stretch>
            <a:fillRect/>
          </a:stretch>
        </p:blipFill>
        <p:spPr bwMode="auto">
          <a:xfrm>
            <a:off x="3476625" y="165100"/>
            <a:ext cx="6607175" cy="464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327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   </a:t>
            </a:r>
            <a:r>
              <a:rPr lang="en-US" sz="10700" b="1" dirty="0" smtClean="0">
                <a:solidFill>
                  <a:srgbClr val="C00000"/>
                </a:solidFill>
              </a:rPr>
              <a:t>ADAPT!</a:t>
            </a:r>
            <a:endParaRPr lang="el-GR" sz="107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39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b="1" u="sng" dirty="0"/>
              <a:t>A</a:t>
            </a:r>
            <a:r>
              <a:rPr lang="en-US" sz="4000" dirty="0"/>
              <a:t>dapt to technological evolution</a:t>
            </a:r>
            <a:endParaRPr lang="el-G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>
          <a:blip r:embed="rId2"/>
          <a:srcRect t="2468" b="2468"/>
          <a:stretch>
            <a:fillRect/>
          </a:stretch>
        </p:blipFill>
        <p:spPr>
          <a:xfrm>
            <a:off x="4719638" y="0"/>
            <a:ext cx="3460535" cy="46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5589" y="5155311"/>
            <a:ext cx="9797733" cy="1262906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chemeClr val="tx1"/>
                </a:solidFill>
              </a:rPr>
              <a:t>S</a:t>
            </a:r>
            <a:r>
              <a:rPr lang="en-US" sz="3600" dirty="0">
                <a:solidFill>
                  <a:schemeClr val="tx1"/>
                </a:solidFill>
              </a:rPr>
              <a:t>ky is the limit!  Try your best!</a:t>
            </a:r>
            <a:endParaRPr lang="el-GR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NatGeo entry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6648"/>
            <a:ext cx="7570573" cy="4473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        </a:t>
            </a:r>
            <a:r>
              <a:rPr lang="en-US" sz="3600" b="1" u="sng" dirty="0" smtClean="0"/>
              <a:t>D</a:t>
            </a:r>
            <a:r>
              <a:rPr lang="en-US" sz="3600" dirty="0" smtClean="0"/>
              <a:t>are </a:t>
            </a:r>
            <a:r>
              <a:rPr lang="en-US" sz="3600" dirty="0"/>
              <a:t>to be emotional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http://brightside.me/article/20-brilliant-photographs-which-hugely-impressed-us-in-2015-54655/#image870605">
            <a:hlinkClick r:id="rId2" tgtFrame="_blank" tooltip="http://brightside.me/article/20-brilliant-photographs-which-hugely-impressed-us-in-2015-54655/#image870605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" b="2197"/>
          <a:stretch>
            <a:fillRect/>
          </a:stretch>
        </p:blipFill>
        <p:spPr bwMode="auto">
          <a:xfrm>
            <a:off x="4020065" y="222250"/>
            <a:ext cx="4488935" cy="444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651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/>
              <a:t>A</a:t>
            </a:r>
            <a:r>
              <a:rPr lang="en-US" sz="3600" dirty="0" smtClean="0"/>
              <a:t>tomic bomb (be ready for surprises)</a:t>
            </a:r>
            <a:endParaRPr lang="el-GR" sz="3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95135" y="82379"/>
            <a:ext cx="6277234" cy="4753546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66984" y="115329"/>
            <a:ext cx="6334898" cy="47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4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   </a:t>
            </a:r>
            <a:r>
              <a:rPr lang="en-US" sz="3600" b="1" u="sng" dirty="0" smtClean="0"/>
              <a:t>P</a:t>
            </a:r>
            <a:r>
              <a:rPr lang="en-US" sz="3600" dirty="0" smtClean="0"/>
              <a:t>ower-Prestige-Payment </a:t>
            </a:r>
            <a:r>
              <a:rPr lang="en-US" sz="3600" dirty="0"/>
              <a:t>(3Ps)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Placeholder 4" descr="B?ch Ng?c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 b="897"/>
          <a:stretch>
            <a:fillRect/>
          </a:stretch>
        </p:blipFill>
        <p:spPr bwMode="auto">
          <a:xfrm>
            <a:off x="3254375" y="98425"/>
            <a:ext cx="6046788" cy="4589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560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823" y="4940644"/>
            <a:ext cx="8915400" cy="566738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T</a:t>
            </a:r>
            <a:r>
              <a:rPr lang="en-US" sz="4000" dirty="0"/>
              <a:t>rash </a:t>
            </a:r>
            <a:r>
              <a:rPr lang="en-US" sz="4000" dirty="0" smtClean="0"/>
              <a:t>self-doubt. </a:t>
            </a:r>
            <a:r>
              <a:rPr lang="en-US" sz="4000" dirty="0"/>
              <a:t>… be </a:t>
            </a:r>
            <a:r>
              <a:rPr lang="en-US" sz="4000" dirty="0" smtClean="0"/>
              <a:t>yourself !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Placeholder 6" descr="http://www.calebwilde.com/wp-content/uploads/2014/10/58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940"/>
          <a:stretch>
            <a:fillRect/>
          </a:stretch>
        </p:blipFill>
        <p:spPr bwMode="auto">
          <a:xfrm>
            <a:off x="4390768" y="0"/>
            <a:ext cx="4481770" cy="4637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08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9600" b="1" dirty="0" smtClean="0"/>
              <a:t>Oh!  Again! The main concept behind all these is</a:t>
            </a:r>
          </a:p>
          <a:p>
            <a:r>
              <a:rPr lang="en-US" sz="17600" b="1" dirty="0" smtClean="0">
                <a:solidFill>
                  <a:srgbClr val="FF0000"/>
                </a:solidFill>
              </a:rPr>
              <a:t>ATTITUDE! </a:t>
            </a:r>
            <a:r>
              <a:rPr lang="en-US" sz="17600" b="1" i="1" u="sng" dirty="0" smtClean="0">
                <a:solidFill>
                  <a:srgbClr val="FF0000"/>
                </a:solidFill>
              </a:rPr>
              <a:t>YOUR </a:t>
            </a:r>
            <a:r>
              <a:rPr lang="en-US" sz="17600" b="1" dirty="0" smtClean="0">
                <a:solidFill>
                  <a:srgbClr val="FF0000"/>
                </a:solidFill>
              </a:rPr>
              <a:t>ATTITUDE!!!</a:t>
            </a:r>
            <a:endParaRPr lang="el-GR" sz="17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id:image001.jpg@01D12DA4.5CC50F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65" y="807308"/>
            <a:ext cx="7479957" cy="427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72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2984" y="238898"/>
            <a:ext cx="8917931" cy="217422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l-GR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843" y="1977081"/>
            <a:ext cx="9535769" cy="392658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what about …</a:t>
            </a:r>
            <a:b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RESPECT, HELP, 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DREAM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DARE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We will discuss them at another meeting!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7634896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2" y="609600"/>
            <a:ext cx="9873519" cy="3117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b="1" dirty="0" smtClean="0">
                <a:solidFill>
                  <a:srgbClr val="C00000"/>
                </a:solidFill>
              </a:rPr>
              <a:t>Any questions about this part?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YOU ARE </a:t>
            </a:r>
            <a:r>
              <a:rPr lang="en-US" b="1" smtClean="0">
                <a:solidFill>
                  <a:srgbClr val="C00000"/>
                </a:solidFill>
              </a:rPr>
              <a:t>GREAT!!!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Thanks </a:t>
            </a:r>
            <a:r>
              <a:rPr lang="en-US" b="1" dirty="0">
                <a:solidFill>
                  <a:srgbClr val="C00000"/>
                </a:solidFill>
              </a:rPr>
              <a:t>for listening!</a:t>
            </a:r>
            <a:br>
              <a:rPr lang="en-US" b="1" dirty="0">
                <a:solidFill>
                  <a:srgbClr val="C00000"/>
                </a:solidFill>
              </a:rPr>
            </a:b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632" y="3822357"/>
            <a:ext cx="10408979" cy="20875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John Thanopoulos, Ph.D.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jt@unipi.gr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Best World Education Congress IB Professor (2012)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HSSS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Conference, University of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Piraeus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November 29</a:t>
            </a:r>
            <a:r>
              <a:rPr 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2019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1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908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4432" y="4878298"/>
            <a:ext cx="7438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dirty="0" smtClean="0">
              <a:solidFill>
                <a:prstClr val="black"/>
              </a:solidFill>
            </a:endParaRPr>
          </a:p>
          <a:p>
            <a:pPr lvl="0" algn="ctr"/>
            <a:endParaRPr lang="en-US" sz="3600" b="1" u="sng" dirty="0" smtClean="0"/>
          </a:p>
          <a:p>
            <a:pPr lvl="0" algn="ctr"/>
            <a:r>
              <a:rPr lang="en-US" sz="3600" b="1" u="sng" dirty="0" smtClean="0"/>
              <a:t>M</a:t>
            </a:r>
            <a:r>
              <a:rPr lang="en-US" sz="3600" dirty="0" smtClean="0"/>
              <a:t>ake </a:t>
            </a:r>
            <a:r>
              <a:rPr lang="en-US" sz="3600" dirty="0"/>
              <a:t>a difference! </a:t>
            </a:r>
            <a:endParaRPr lang="el-GR" sz="3600" dirty="0">
              <a:solidFill>
                <a:prstClr val="black"/>
              </a:solidFill>
            </a:endParaRPr>
          </a:p>
        </p:txBody>
      </p:sp>
      <p:pic>
        <p:nvPicPr>
          <p:cNvPr id="6" name="Picture 5" descr="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49" y="1136649"/>
            <a:ext cx="6960973" cy="431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74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04" y="5239653"/>
            <a:ext cx="941646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/>
              <a:t>I</a:t>
            </a:r>
            <a:r>
              <a:rPr lang="en-US" dirty="0"/>
              <a:t>mpress to your environment </a:t>
            </a:r>
            <a:r>
              <a:rPr lang="en-US" dirty="0" smtClean="0"/>
              <a:t>Ethical </a:t>
            </a:r>
            <a:r>
              <a:rPr lang="en-US" dirty="0"/>
              <a:t>behaviors</a:t>
            </a:r>
            <a:endParaRPr lang="el-GR" dirty="0"/>
          </a:p>
        </p:txBody>
      </p:sp>
      <p:pic>
        <p:nvPicPr>
          <p:cNvPr id="5" name="Content Placeholder 4" descr="cid:31418D29-E769-4ECC-9715-A1B2DDD75F03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22" y="823784"/>
            <a:ext cx="5980670" cy="4777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8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9" y="5344155"/>
            <a:ext cx="8911687" cy="1280890"/>
          </a:xfrm>
        </p:spPr>
        <p:txBody>
          <a:bodyPr/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L</a:t>
            </a:r>
            <a:r>
              <a:rPr lang="en-US" dirty="0" smtClean="0"/>
              <a:t>et’s </a:t>
            </a:r>
            <a:r>
              <a:rPr lang="en-US" dirty="0"/>
              <a:t>think global!</a:t>
            </a:r>
            <a:endParaRPr lang="el-GR" dirty="0"/>
          </a:p>
        </p:txBody>
      </p:sp>
      <p:pic>
        <p:nvPicPr>
          <p:cNvPr id="5" name="Content Placeholder 4" descr="Chinese garden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70" y="1210962"/>
            <a:ext cx="5791200" cy="4522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9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3" y="5187402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/>
              <a:t>E</a:t>
            </a:r>
            <a:r>
              <a:rPr lang="en-US" dirty="0"/>
              <a:t>arn respect from everyone! </a:t>
            </a:r>
            <a:endParaRPr lang="el-GR" dirty="0"/>
          </a:p>
        </p:txBody>
      </p:sp>
      <p:pic>
        <p:nvPicPr>
          <p:cNvPr id="5" name="Content Placeholder 4" descr="http://www.calebwilde.com/wp-content/uploads/2014/10/20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4" y="724930"/>
            <a:ext cx="5379308" cy="486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5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22165</TotalTime>
  <Words>362</Words>
  <Application>Microsoft Office PowerPoint</Application>
  <PresentationFormat>Custom</PresentationFormat>
  <Paragraphs>89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Wisp</vt:lpstr>
      <vt:lpstr>PowerPoint Presentation</vt:lpstr>
      <vt:lpstr>Applied aspects of management …</vt:lpstr>
      <vt:lpstr>PowerPoint Presentation</vt:lpstr>
      <vt:lpstr>        SMILE  </vt:lpstr>
      <vt:lpstr>PowerPoint Presentation</vt:lpstr>
      <vt:lpstr>PowerPoint Presentation</vt:lpstr>
      <vt:lpstr> Impress to your environment Ethical behaviors</vt:lpstr>
      <vt:lpstr> Let’s think global!</vt:lpstr>
      <vt:lpstr> Earn respect from everyone! </vt:lpstr>
      <vt:lpstr>   </vt:lpstr>
      <vt:lpstr>        </vt:lpstr>
      <vt:lpstr>                      Reach your full potential</vt:lpstr>
      <vt:lpstr>Educate yourself, aiming to self-actualize</vt:lpstr>
      <vt:lpstr>                                    Appreciate!</vt:lpstr>
      <vt:lpstr>                             Think-out-of-the box</vt:lpstr>
      <vt:lpstr>           Embrace world-wide opportunities</vt:lpstr>
      <vt:lpstr>PowerPoint Presentation</vt:lpstr>
      <vt:lpstr>                  Convert experience to service </vt:lpstr>
      <vt:lpstr>                    Actualize your potential</vt:lpstr>
      <vt:lpstr>                   Respect everything!</vt:lpstr>
      <vt:lpstr>                        Encourage self-Education!</vt:lpstr>
      <vt:lpstr>PowerPoint Presentation</vt:lpstr>
      <vt:lpstr>                            Hurt no one!</vt:lpstr>
      <vt:lpstr> Observe the world from different angles</vt:lpstr>
      <vt:lpstr>   Thou shalt love thy Neighbor (Leviticus xix 19)</vt:lpstr>
      <vt:lpstr>PowerPoint Presentation</vt:lpstr>
      <vt:lpstr>                   Only move forward</vt:lpstr>
      <vt:lpstr>               Reinvent plausible positions</vt:lpstr>
      <vt:lpstr>PowerPoint Presentation</vt:lpstr>
      <vt:lpstr>PowerPoint Presentation</vt:lpstr>
      <vt:lpstr>     Expert advice (Egotistical thinking)</vt:lpstr>
      <vt:lpstr>              Xenophobic? Try the opposite!</vt:lpstr>
      <vt:lpstr>Cox, Jessica (born without hands, flying a plane, etc)</vt:lpstr>
      <vt:lpstr>                Encourage appreciation</vt:lpstr>
      <vt:lpstr>      Life is short … live it to its fullest!</vt:lpstr>
      <vt:lpstr>PowerPoint Presentation</vt:lpstr>
      <vt:lpstr>ACTUALIZE !</vt:lpstr>
      <vt:lpstr>             Avoid being a slave</vt:lpstr>
      <vt:lpstr>             Consistency is a must</vt:lpstr>
      <vt:lpstr>                Think of successes</vt:lpstr>
      <vt:lpstr>       Ultimata should be avoided</vt:lpstr>
      <vt:lpstr>               Architectural logic</vt:lpstr>
      <vt:lpstr>           Act in a timely manner</vt:lpstr>
      <vt:lpstr> Learn to coexist</vt:lpstr>
      <vt:lpstr>             Invent easy solutions</vt:lpstr>
      <vt:lpstr>            Zero in to your objective</vt:lpstr>
      <vt:lpstr>                       Evolution</vt:lpstr>
      <vt:lpstr>   ADAPT!</vt:lpstr>
      <vt:lpstr> Adapt to technological evolution</vt:lpstr>
      <vt:lpstr>         Dare to be emotional</vt:lpstr>
      <vt:lpstr>Atomic bomb (be ready for surprises)</vt:lpstr>
      <vt:lpstr>   Power-Prestige-Payment (3Ps)</vt:lpstr>
      <vt:lpstr>Trash self-doubt. … be yourself ! </vt:lpstr>
      <vt:lpstr>PowerPoint Presentation</vt:lpstr>
      <vt:lpstr>            </vt:lpstr>
      <vt:lpstr> Any questions about this part? YOU ARE GREAT!!! Thanks for listening!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Thanopoulos presentation (#2), December 1, 2017 On the MEANING OF LIFE!  Here are the basic four concepts: BELONG, PURPOSE, STORYTELL and TRANSCEND.   Following the same presentation routine, each letter starting a new concept, we have … .</dc:title>
  <dc:creator>Χριστίνα Καλυβιώτη</dc:creator>
  <cp:lastModifiedBy>John</cp:lastModifiedBy>
  <cp:revision>137</cp:revision>
  <dcterms:created xsi:type="dcterms:W3CDTF">2017-11-28T11:21:46Z</dcterms:created>
  <dcterms:modified xsi:type="dcterms:W3CDTF">2019-11-19T18:54:24Z</dcterms:modified>
</cp:coreProperties>
</file>